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1"/>
  </p:notesMasterIdLst>
  <p:sldIdLst>
    <p:sldId id="267" r:id="rId2"/>
    <p:sldId id="259" r:id="rId3"/>
    <p:sldId id="268" r:id="rId4"/>
    <p:sldId id="260" r:id="rId5"/>
    <p:sldId id="261" r:id="rId6"/>
    <p:sldId id="263" r:id="rId7"/>
    <p:sldId id="265" r:id="rId8"/>
    <p:sldId id="266"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829" autoAdjust="0"/>
  </p:normalViewPr>
  <p:slideViewPr>
    <p:cSldViewPr snapToGrid="0">
      <p:cViewPr varScale="1">
        <p:scale>
          <a:sx n="103" d="100"/>
          <a:sy n="103" d="100"/>
        </p:scale>
        <p:origin x="9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9D479-C9AE-4F68-8C14-D944822B9F56}" type="datetimeFigureOut">
              <a:rPr lang="en-US" smtClean="0"/>
              <a:t>5/11/2021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E9C2C-AC05-42DC-8187-FD05F21CDCF2}" type="slidenum">
              <a:rPr lang="en-US" smtClean="0"/>
              <a:t>‹#›</a:t>
            </a:fld>
            <a:endParaRPr lang="en-US" dirty="0"/>
          </a:p>
        </p:txBody>
      </p:sp>
    </p:spTree>
    <p:extLst>
      <p:ext uri="{BB962C8B-B14F-4D97-AF65-F5344CB8AC3E}">
        <p14:creationId xmlns:p14="http://schemas.microsoft.com/office/powerpoint/2010/main" val="220086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E9C2C-AC05-42DC-8187-FD05F21CDCF2}" type="slidenum">
              <a:rPr lang="en-US" smtClean="0"/>
              <a:t>2</a:t>
            </a:fld>
            <a:endParaRPr lang="en-US" dirty="0"/>
          </a:p>
        </p:txBody>
      </p:sp>
    </p:spTree>
    <p:extLst>
      <p:ext uri="{BB962C8B-B14F-4D97-AF65-F5344CB8AC3E}">
        <p14:creationId xmlns:p14="http://schemas.microsoft.com/office/powerpoint/2010/main" val="151082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E9C2C-AC05-42DC-8187-FD05F21CDCF2}" type="slidenum">
              <a:rPr lang="en-US" smtClean="0"/>
              <a:t>5</a:t>
            </a:fld>
            <a:endParaRPr lang="en-US" dirty="0"/>
          </a:p>
        </p:txBody>
      </p:sp>
    </p:spTree>
    <p:extLst>
      <p:ext uri="{BB962C8B-B14F-4D97-AF65-F5344CB8AC3E}">
        <p14:creationId xmlns:p14="http://schemas.microsoft.com/office/powerpoint/2010/main" val="3104905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AD57A53-0C38-4449-992E-309814650E19}"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49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57A53-0C38-4449-992E-309814650E19}" type="slidenum">
              <a:rPr lang="en-US" smtClean="0"/>
              <a:t>‹#›</a:t>
            </a:fld>
            <a:endParaRPr lang="en-US" dirty="0"/>
          </a:p>
        </p:txBody>
      </p:sp>
    </p:spTree>
    <p:extLst>
      <p:ext uri="{BB962C8B-B14F-4D97-AF65-F5344CB8AC3E}">
        <p14:creationId xmlns:p14="http://schemas.microsoft.com/office/powerpoint/2010/main" val="331984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87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95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spTree>
    <p:extLst>
      <p:ext uri="{BB962C8B-B14F-4D97-AF65-F5344CB8AC3E}">
        <p14:creationId xmlns:p14="http://schemas.microsoft.com/office/powerpoint/2010/main" val="387215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3181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62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066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05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spTree>
    <p:extLst>
      <p:ext uri="{BB962C8B-B14F-4D97-AF65-F5344CB8AC3E}">
        <p14:creationId xmlns:p14="http://schemas.microsoft.com/office/powerpoint/2010/main" val="56188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7A53-0C38-4449-992E-309814650E19}"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85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57A53-0C38-4449-992E-309814650E19}"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83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D57A53-0C38-4449-992E-309814650E19}"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91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D57A53-0C38-4449-992E-309814650E1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89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D57A53-0C38-4449-992E-309814650E19}" type="slidenum">
              <a:rPr lang="en-US" smtClean="0"/>
              <a:t>‹#›</a:t>
            </a:fld>
            <a:endParaRPr lang="en-US" dirty="0"/>
          </a:p>
        </p:txBody>
      </p:sp>
    </p:spTree>
    <p:extLst>
      <p:ext uri="{BB962C8B-B14F-4D97-AF65-F5344CB8AC3E}">
        <p14:creationId xmlns:p14="http://schemas.microsoft.com/office/powerpoint/2010/main" val="380483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57A53-0C38-4449-992E-309814650E19}"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62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F38685-00D8-43B6-A22E-BFC411AB95C6}"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57A53-0C38-4449-992E-309814650E19}" type="slidenum">
              <a:rPr lang="en-US" smtClean="0"/>
              <a:t>‹#›</a:t>
            </a:fld>
            <a:endParaRPr lang="en-US" dirty="0"/>
          </a:p>
        </p:txBody>
      </p:sp>
    </p:spTree>
    <p:extLst>
      <p:ext uri="{BB962C8B-B14F-4D97-AF65-F5344CB8AC3E}">
        <p14:creationId xmlns:p14="http://schemas.microsoft.com/office/powerpoint/2010/main" val="193954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38685-00D8-43B6-A22E-BFC411AB95C6}" type="datetimeFigureOut">
              <a:rPr lang="en-US" smtClean="0"/>
              <a:t>5/11/2021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D57A53-0C38-4449-992E-309814650E19}" type="slidenum">
              <a:rPr lang="en-US" smtClean="0"/>
              <a:t>‹#›</a:t>
            </a:fld>
            <a:endParaRPr lang="en-US" dirty="0"/>
          </a:p>
        </p:txBody>
      </p:sp>
    </p:spTree>
    <p:extLst>
      <p:ext uri="{BB962C8B-B14F-4D97-AF65-F5344CB8AC3E}">
        <p14:creationId xmlns:p14="http://schemas.microsoft.com/office/powerpoint/2010/main" val="11887680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7346-9A3B-42E5-9659-FD9C0EC10C0A}"/>
              </a:ext>
            </a:extLst>
          </p:cNvPr>
          <p:cNvSpPr>
            <a:spLocks noGrp="1"/>
          </p:cNvSpPr>
          <p:nvPr>
            <p:ph type="title"/>
          </p:nvPr>
        </p:nvSpPr>
        <p:spPr/>
        <p:txBody>
          <a:bodyPr>
            <a:normAutofit/>
          </a:bodyPr>
          <a:lstStyle/>
          <a:p>
            <a:r>
              <a:rPr lang="en-US" sz="4800" b="1" dirty="0">
                <a:solidFill>
                  <a:schemeClr val="accent2">
                    <a:lumMod val="75000"/>
                  </a:schemeClr>
                </a:solidFill>
              </a:rPr>
              <a:t>Yoga</a:t>
            </a:r>
          </a:p>
        </p:txBody>
      </p:sp>
      <p:sp>
        <p:nvSpPr>
          <p:cNvPr id="4" name="Text Placeholder 3">
            <a:extLst>
              <a:ext uri="{FF2B5EF4-FFF2-40B4-BE49-F238E27FC236}">
                <a16:creationId xmlns:a16="http://schemas.microsoft.com/office/drawing/2014/main" id="{9C2E65AA-9A16-46DD-8985-24A1A4AECF1B}"/>
              </a:ext>
            </a:extLst>
          </p:cNvPr>
          <p:cNvSpPr>
            <a:spLocks noGrp="1"/>
          </p:cNvSpPr>
          <p:nvPr>
            <p:ph type="body" sz="half" idx="2"/>
          </p:nvPr>
        </p:nvSpPr>
        <p:spPr/>
        <p:txBody>
          <a:bodyPr/>
          <a:lstStyle/>
          <a:p>
            <a:r>
              <a:rPr lang="en-US" dirty="0"/>
              <a:t>University of Mary</a:t>
            </a:r>
          </a:p>
          <a:p>
            <a:r>
              <a:rPr lang="en-US" dirty="0"/>
              <a:t>Sarah Fulton </a:t>
            </a:r>
          </a:p>
        </p:txBody>
      </p:sp>
      <p:pic>
        <p:nvPicPr>
          <p:cNvPr id="5" name="Picture Placeholder 4">
            <a:extLst>
              <a:ext uri="{FF2B5EF4-FFF2-40B4-BE49-F238E27FC236}">
                <a16:creationId xmlns:a16="http://schemas.microsoft.com/office/drawing/2014/main" id="{2AFB36D7-9C26-449F-B75D-9B729366EABD}"/>
              </a:ext>
            </a:extLst>
          </p:cNvPr>
          <p:cNvPicPr>
            <a:picLocks noGrp="1" noChangeAspect="1"/>
          </p:cNvPicPr>
          <p:nvPr>
            <p:ph type="pic" idx="1"/>
          </p:nvPr>
        </p:nvPicPr>
        <p:blipFill>
          <a:blip r:embed="rId2"/>
          <a:srcRect l="27822" r="27822"/>
          <a:stretch>
            <a:fillRect/>
          </a:stretch>
        </p:blipFill>
        <p:spPr>
          <a:xfrm>
            <a:off x="8094663" y="1041400"/>
            <a:ext cx="3063875" cy="4775200"/>
          </a:xfrm>
          <a:prstGeom prst="rect">
            <a:avLst/>
          </a:prstGeom>
          <a:ln>
            <a:noFill/>
          </a:ln>
          <a:effectLst>
            <a:softEdge rad="112500"/>
          </a:effectLst>
        </p:spPr>
      </p:pic>
    </p:spTree>
    <p:extLst>
      <p:ext uri="{BB962C8B-B14F-4D97-AF65-F5344CB8AC3E}">
        <p14:creationId xmlns:p14="http://schemas.microsoft.com/office/powerpoint/2010/main" val="306676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CDD64-6698-4F28-A10B-D7C08CE61C0D}"/>
              </a:ext>
            </a:extLst>
          </p:cNvPr>
          <p:cNvSpPr>
            <a:spLocks noGrp="1"/>
          </p:cNvSpPr>
          <p:nvPr>
            <p:ph type="title" idx="4294967295"/>
          </p:nvPr>
        </p:nvSpPr>
        <p:spPr>
          <a:xfrm>
            <a:off x="1295399" y="704218"/>
            <a:ext cx="9601200" cy="1303337"/>
          </a:xfrm>
        </p:spPr>
        <p:txBody>
          <a:bodyPr>
            <a:normAutofit/>
          </a:bodyPr>
          <a:lstStyle/>
          <a:p>
            <a:r>
              <a:rPr lang="en-US" sz="4000" dirty="0">
                <a:solidFill>
                  <a:schemeClr val="accent1">
                    <a:lumMod val="50000"/>
                  </a:schemeClr>
                </a:solidFill>
              </a:rPr>
              <a:t>Yoga</a:t>
            </a:r>
            <a:endParaRPr lang="en-US" dirty="0">
              <a:solidFill>
                <a:schemeClr val="accent1">
                  <a:lumMod val="50000"/>
                </a:schemeClr>
              </a:solidFill>
            </a:endParaRPr>
          </a:p>
        </p:txBody>
      </p:sp>
      <p:sp>
        <p:nvSpPr>
          <p:cNvPr id="6" name="Text Placeholder 5">
            <a:extLst>
              <a:ext uri="{FF2B5EF4-FFF2-40B4-BE49-F238E27FC236}">
                <a16:creationId xmlns:a16="http://schemas.microsoft.com/office/drawing/2014/main" id="{749B3E71-B7BE-44FA-987B-702430393565}"/>
              </a:ext>
            </a:extLst>
          </p:cNvPr>
          <p:cNvSpPr>
            <a:spLocks noGrp="1"/>
          </p:cNvSpPr>
          <p:nvPr>
            <p:ph idx="4294967295"/>
          </p:nvPr>
        </p:nvSpPr>
        <p:spPr>
          <a:xfrm>
            <a:off x="735563" y="2128255"/>
            <a:ext cx="10720873" cy="3162202"/>
          </a:xfrm>
        </p:spPr>
        <p:txBody>
          <a:bodyPr>
            <a:normAutofit lnSpcReduction="10000"/>
          </a:bodyPr>
          <a:lstStyle/>
          <a:p>
            <a:r>
              <a:rPr lang="en-US" dirty="0"/>
              <a:t>Yoga is a spiritual discipline of bringing the mind and body into harmony, it as an art and science of healthy living. The practice of yoga has dated back to 2700 B.C., long before religions or belief systems were even born (Basavaraddi, 2015).  Yoga is an ancient discipline that was created for balance and health in physical, mental, emotional and spiritual dimensions (Sengupta, 2012). In the Western society, yoga means a union of individual consciousness and in Indian religions yoga means techniques for changing consciousness and narrowing liberation. Yoga can be defined in four time periods: Vedic Period, the Pre-Classical Period, the Classical Period and the Post-Classical Period. </a:t>
            </a:r>
          </a:p>
        </p:txBody>
      </p:sp>
    </p:spTree>
    <p:extLst>
      <p:ext uri="{BB962C8B-B14F-4D97-AF65-F5344CB8AC3E}">
        <p14:creationId xmlns:p14="http://schemas.microsoft.com/office/powerpoint/2010/main" val="132570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2E4331-56FA-4FFC-9A5B-A1E180EABD82}"/>
              </a:ext>
            </a:extLst>
          </p:cNvPr>
          <p:cNvSpPr/>
          <p:nvPr/>
        </p:nvSpPr>
        <p:spPr>
          <a:xfrm>
            <a:off x="5524146" y="707286"/>
            <a:ext cx="5299365" cy="646331"/>
          </a:xfrm>
          <a:prstGeom prst="rect">
            <a:avLst/>
          </a:prstGeom>
        </p:spPr>
        <p:txBody>
          <a:bodyPr wrap="square">
            <a:spAutoFit/>
          </a:bodyPr>
          <a:lstStyle/>
          <a:p>
            <a:r>
              <a:rPr lang="en-US" sz="3600" dirty="0">
                <a:solidFill>
                  <a:schemeClr val="accent1">
                    <a:lumMod val="50000"/>
                  </a:schemeClr>
                </a:solidFill>
              </a:rPr>
              <a:t>Yoga</a:t>
            </a:r>
            <a:endParaRPr lang="en-US" dirty="0"/>
          </a:p>
        </p:txBody>
      </p:sp>
      <p:sp>
        <p:nvSpPr>
          <p:cNvPr id="3" name="TextBox 2">
            <a:extLst>
              <a:ext uri="{FF2B5EF4-FFF2-40B4-BE49-F238E27FC236}">
                <a16:creationId xmlns:a16="http://schemas.microsoft.com/office/drawing/2014/main" id="{EBD41BBA-9C88-4EE9-ACE2-5BB88A074F58}"/>
              </a:ext>
            </a:extLst>
          </p:cNvPr>
          <p:cNvSpPr txBox="1"/>
          <p:nvPr/>
        </p:nvSpPr>
        <p:spPr>
          <a:xfrm>
            <a:off x="3350946" y="1471599"/>
            <a:ext cx="2612572" cy="4555093"/>
          </a:xfrm>
          <a:prstGeom prst="rect">
            <a:avLst/>
          </a:prstGeom>
          <a:noFill/>
          <a:ln>
            <a:solidFill>
              <a:schemeClr val="accent1"/>
            </a:solidFill>
          </a:ln>
        </p:spPr>
        <p:txBody>
          <a:bodyPr wrap="square" rtlCol="0">
            <a:spAutoFit/>
          </a:bodyPr>
          <a:lstStyle/>
          <a:p>
            <a:r>
              <a:rPr lang="en-US" dirty="0"/>
              <a:t> </a:t>
            </a:r>
          </a:p>
          <a:p>
            <a:pPr algn="ctr"/>
            <a:r>
              <a:rPr lang="en-US" sz="2000" b="1" u="sng" dirty="0">
                <a:solidFill>
                  <a:schemeClr val="accent2">
                    <a:lumMod val="75000"/>
                  </a:schemeClr>
                </a:solidFill>
              </a:rPr>
              <a:t>Pre-Classical</a:t>
            </a:r>
            <a:endParaRPr lang="en-US" sz="2000" dirty="0">
              <a:solidFill>
                <a:schemeClr val="accent2">
                  <a:lumMod val="75000"/>
                </a:schemeClr>
              </a:solidFill>
            </a:endParaRPr>
          </a:p>
          <a:p>
            <a:pPr algn="ctr"/>
            <a:r>
              <a:rPr lang="en-US" dirty="0"/>
              <a:t>The pre-classical yoga period was the beginning of the Upanishads. Buddhism began in the 6</a:t>
            </a:r>
            <a:r>
              <a:rPr lang="en-US" baseline="30000" dirty="0"/>
              <a:t>th</a:t>
            </a:r>
            <a:r>
              <a:rPr lang="en-US" dirty="0"/>
              <a:t> century and much of it was incorporated into yoga, such as the specific postures and meditation (The Secrets of Yoga, 2018).</a:t>
            </a:r>
          </a:p>
          <a:p>
            <a:pPr algn="ctr"/>
            <a:endParaRPr lang="en-US" dirty="0"/>
          </a:p>
          <a:p>
            <a:pPr algn="ctr"/>
            <a:endParaRPr lang="en-US" dirty="0"/>
          </a:p>
          <a:p>
            <a:pPr algn="ctr"/>
            <a:endParaRPr lang="en-US" dirty="0"/>
          </a:p>
          <a:p>
            <a:endParaRPr lang="en-US" dirty="0"/>
          </a:p>
        </p:txBody>
      </p:sp>
      <p:sp>
        <p:nvSpPr>
          <p:cNvPr id="4" name="TextBox 3">
            <a:extLst>
              <a:ext uri="{FF2B5EF4-FFF2-40B4-BE49-F238E27FC236}">
                <a16:creationId xmlns:a16="http://schemas.microsoft.com/office/drawing/2014/main" id="{D772BAB8-63AA-46A9-8219-3E981468578D}"/>
              </a:ext>
            </a:extLst>
          </p:cNvPr>
          <p:cNvSpPr txBox="1"/>
          <p:nvPr/>
        </p:nvSpPr>
        <p:spPr>
          <a:xfrm>
            <a:off x="5963518" y="1471599"/>
            <a:ext cx="2612572" cy="4555093"/>
          </a:xfrm>
          <a:prstGeom prst="rect">
            <a:avLst/>
          </a:prstGeom>
          <a:noFill/>
          <a:ln>
            <a:solidFill>
              <a:schemeClr val="accent1"/>
            </a:solidFill>
          </a:ln>
        </p:spPr>
        <p:txBody>
          <a:bodyPr wrap="square" rtlCol="0">
            <a:spAutoFit/>
          </a:bodyPr>
          <a:lstStyle/>
          <a:p>
            <a:r>
              <a:rPr lang="en-US" dirty="0"/>
              <a:t> </a:t>
            </a:r>
          </a:p>
          <a:p>
            <a:pPr algn="ctr"/>
            <a:r>
              <a:rPr lang="en-US" sz="2000" b="1" u="sng" dirty="0">
                <a:solidFill>
                  <a:schemeClr val="accent2">
                    <a:lumMod val="75000"/>
                  </a:schemeClr>
                </a:solidFill>
              </a:rPr>
              <a:t>Classical</a:t>
            </a:r>
            <a:endParaRPr lang="en-US" sz="2000" dirty="0">
              <a:solidFill>
                <a:schemeClr val="accent2">
                  <a:lumMod val="75000"/>
                </a:schemeClr>
              </a:solidFill>
            </a:endParaRPr>
          </a:p>
          <a:p>
            <a:pPr algn="ctr"/>
            <a:r>
              <a:rPr lang="en-US" dirty="0"/>
              <a:t>The classical period when Yoga Sutra was written by Patanjali around the second century, the yoga sutra composed itself of 195 aphorisms or sutras and included Raja Yoga. Raja yoga refers to the eight limbed yoga and included the components of yoga (Yglesias, 2017)</a:t>
            </a:r>
          </a:p>
          <a:p>
            <a:pPr algn="ctr"/>
            <a:endParaRPr lang="en-US" dirty="0"/>
          </a:p>
          <a:p>
            <a:pPr algn="ctr"/>
            <a:r>
              <a:rPr lang="en-US" dirty="0"/>
              <a:t> </a:t>
            </a:r>
          </a:p>
          <a:p>
            <a:endParaRPr lang="en-US" dirty="0"/>
          </a:p>
        </p:txBody>
      </p:sp>
      <p:sp>
        <p:nvSpPr>
          <p:cNvPr id="6" name="TextBox 5">
            <a:extLst>
              <a:ext uri="{FF2B5EF4-FFF2-40B4-BE49-F238E27FC236}">
                <a16:creationId xmlns:a16="http://schemas.microsoft.com/office/drawing/2014/main" id="{E6E7F315-35C2-497A-B149-7A328DF2C9BA}"/>
              </a:ext>
            </a:extLst>
          </p:cNvPr>
          <p:cNvSpPr txBox="1"/>
          <p:nvPr/>
        </p:nvSpPr>
        <p:spPr>
          <a:xfrm>
            <a:off x="738374" y="1471599"/>
            <a:ext cx="2612572" cy="4555093"/>
          </a:xfrm>
          <a:prstGeom prst="rect">
            <a:avLst/>
          </a:prstGeom>
          <a:noFill/>
          <a:ln>
            <a:solidFill>
              <a:schemeClr val="accent1"/>
            </a:solidFill>
          </a:ln>
        </p:spPr>
        <p:txBody>
          <a:bodyPr wrap="square" rtlCol="0">
            <a:spAutoFit/>
          </a:bodyPr>
          <a:lstStyle/>
          <a:p>
            <a:r>
              <a:rPr lang="en-US" dirty="0"/>
              <a:t> </a:t>
            </a:r>
          </a:p>
          <a:p>
            <a:pPr algn="ctr"/>
            <a:r>
              <a:rPr lang="en-US" sz="2000" b="1" u="sng" dirty="0">
                <a:solidFill>
                  <a:schemeClr val="accent2">
                    <a:lumMod val="75000"/>
                  </a:schemeClr>
                </a:solidFill>
              </a:rPr>
              <a:t>Vedic Period</a:t>
            </a:r>
            <a:endParaRPr lang="en-US" sz="2000" dirty="0">
              <a:solidFill>
                <a:schemeClr val="accent2">
                  <a:lumMod val="75000"/>
                </a:schemeClr>
              </a:solidFill>
            </a:endParaRPr>
          </a:p>
          <a:p>
            <a:pPr algn="ctr"/>
            <a:r>
              <a:rPr lang="en-US" dirty="0"/>
              <a:t>This is the first period that is defined by the holy writings of Brahmanism called the Vedas, this consisted of worship songs and lessons that recognized Vedic yoga (The Secrets of Yoga, 2018). Vedic Yoga taught lessons that allowed the mind to broaden and was the most important part of the teachings. </a:t>
            </a:r>
          </a:p>
          <a:p>
            <a:endParaRPr lang="en-US" dirty="0"/>
          </a:p>
        </p:txBody>
      </p:sp>
      <p:sp>
        <p:nvSpPr>
          <p:cNvPr id="7" name="TextBox 6">
            <a:extLst>
              <a:ext uri="{FF2B5EF4-FFF2-40B4-BE49-F238E27FC236}">
                <a16:creationId xmlns:a16="http://schemas.microsoft.com/office/drawing/2014/main" id="{1B9747AB-4B93-42C1-B47F-45F1C7E9BAAD}"/>
              </a:ext>
            </a:extLst>
          </p:cNvPr>
          <p:cNvSpPr txBox="1"/>
          <p:nvPr/>
        </p:nvSpPr>
        <p:spPr>
          <a:xfrm>
            <a:off x="8576090" y="1471599"/>
            <a:ext cx="2612572" cy="4555093"/>
          </a:xfrm>
          <a:prstGeom prst="rect">
            <a:avLst/>
          </a:prstGeom>
          <a:noFill/>
          <a:ln>
            <a:solidFill>
              <a:schemeClr val="accent1"/>
            </a:solidFill>
          </a:ln>
        </p:spPr>
        <p:txBody>
          <a:bodyPr wrap="square" rtlCol="0">
            <a:spAutoFit/>
          </a:bodyPr>
          <a:lstStyle/>
          <a:p>
            <a:r>
              <a:rPr lang="en-US" dirty="0"/>
              <a:t> </a:t>
            </a:r>
          </a:p>
          <a:p>
            <a:pPr algn="ctr"/>
            <a:r>
              <a:rPr lang="en-US" sz="2000" b="1" u="sng" dirty="0">
                <a:solidFill>
                  <a:schemeClr val="accent2">
                    <a:lumMod val="75000"/>
                  </a:schemeClr>
                </a:solidFill>
              </a:rPr>
              <a:t>Post-Classical</a:t>
            </a:r>
            <a:endParaRPr lang="en-US" sz="2000" dirty="0">
              <a:solidFill>
                <a:schemeClr val="accent2">
                  <a:lumMod val="75000"/>
                </a:schemeClr>
              </a:solidFill>
            </a:endParaRPr>
          </a:p>
          <a:p>
            <a:pPr algn="ctr"/>
            <a:r>
              <a:rPr lang="en-US" dirty="0"/>
              <a:t>The classical time period included a belief that the body was a temple and yoga was designed to rejuvenate the body and to create longevity (Yglesias, 2017). The focus became living in the moment and cleansing the body and mind (Yglesias, 2017).</a:t>
            </a:r>
          </a:p>
          <a:p>
            <a:pPr algn="ctr"/>
            <a:endParaRPr lang="en-US" dirty="0"/>
          </a:p>
          <a:p>
            <a:pPr algn="ctr"/>
            <a:endParaRPr lang="en-US" dirty="0"/>
          </a:p>
          <a:p>
            <a:pPr algn="ctr"/>
            <a:r>
              <a:rPr lang="en-US" dirty="0"/>
              <a:t> </a:t>
            </a:r>
          </a:p>
          <a:p>
            <a:endParaRPr lang="en-US" dirty="0"/>
          </a:p>
        </p:txBody>
      </p:sp>
    </p:spTree>
    <p:extLst>
      <p:ext uri="{BB962C8B-B14F-4D97-AF65-F5344CB8AC3E}">
        <p14:creationId xmlns:p14="http://schemas.microsoft.com/office/powerpoint/2010/main" val="274553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CA3BE-745A-4C9D-B5D0-51CAAAB4576F}"/>
              </a:ext>
            </a:extLst>
          </p:cNvPr>
          <p:cNvSpPr>
            <a:spLocks noGrp="1"/>
          </p:cNvSpPr>
          <p:nvPr>
            <p:ph type="title" idx="4294967295"/>
          </p:nvPr>
        </p:nvSpPr>
        <p:spPr>
          <a:xfrm>
            <a:off x="1074821" y="693906"/>
            <a:ext cx="9601200" cy="685716"/>
          </a:xfrm>
        </p:spPr>
        <p:txBody>
          <a:bodyPr>
            <a:normAutofit fontScale="90000"/>
          </a:bodyPr>
          <a:lstStyle/>
          <a:p>
            <a:r>
              <a:rPr lang="en-US" dirty="0"/>
              <a:t>Eight Components of Yoga Practice</a:t>
            </a:r>
          </a:p>
        </p:txBody>
      </p:sp>
      <p:sp>
        <p:nvSpPr>
          <p:cNvPr id="13" name="TextBox 12">
            <a:extLst>
              <a:ext uri="{FF2B5EF4-FFF2-40B4-BE49-F238E27FC236}">
                <a16:creationId xmlns:a16="http://schemas.microsoft.com/office/drawing/2014/main" id="{5254483B-8624-4771-AEFF-5C7A30E26A06}"/>
              </a:ext>
            </a:extLst>
          </p:cNvPr>
          <p:cNvSpPr txBox="1"/>
          <p:nvPr/>
        </p:nvSpPr>
        <p:spPr>
          <a:xfrm>
            <a:off x="1074821" y="1449668"/>
            <a:ext cx="4251158" cy="4524315"/>
          </a:xfrm>
          <a:prstGeom prst="rect">
            <a:avLst/>
          </a:prstGeom>
          <a:noFill/>
        </p:spPr>
        <p:txBody>
          <a:bodyPr wrap="square" rtlCol="0">
            <a:spAutoFit/>
          </a:bodyPr>
          <a:lstStyle/>
          <a:p>
            <a:pPr marL="342900" indent="-342900">
              <a:buFont typeface="+mj-lt"/>
              <a:buAutoNum type="arabicPeriod"/>
            </a:pPr>
            <a:r>
              <a:rPr lang="en-US" b="1" dirty="0">
                <a:solidFill>
                  <a:schemeClr val="accent1">
                    <a:lumMod val="50000"/>
                  </a:schemeClr>
                </a:solidFill>
              </a:rPr>
              <a:t>Yama</a:t>
            </a:r>
            <a:r>
              <a:rPr lang="en-US" dirty="0"/>
              <a:t> </a:t>
            </a:r>
          </a:p>
          <a:p>
            <a:pPr lvl="1"/>
            <a:r>
              <a:rPr lang="en-US" dirty="0"/>
              <a:t>First limb of yoga that involves ethical standards and integrity. Promotes focus on individual behavior and self life.</a:t>
            </a:r>
          </a:p>
          <a:p>
            <a:pPr marL="342900" indent="-342900">
              <a:buAutoNum type="arabicPeriod" startAt="2"/>
            </a:pPr>
            <a:r>
              <a:rPr lang="en-US" b="1" dirty="0">
                <a:solidFill>
                  <a:schemeClr val="accent1">
                    <a:lumMod val="50000"/>
                  </a:schemeClr>
                </a:solidFill>
              </a:rPr>
              <a:t>Niyama</a:t>
            </a:r>
          </a:p>
          <a:p>
            <a:pPr lvl="1"/>
            <a:r>
              <a:rPr lang="en-US" dirty="0"/>
              <a:t>Second limb of yoga involves self-discipline and spiritual observances.</a:t>
            </a:r>
          </a:p>
          <a:p>
            <a:r>
              <a:rPr lang="en-US" b="1" dirty="0">
                <a:solidFill>
                  <a:schemeClr val="accent1">
                    <a:lumMod val="50000"/>
                  </a:schemeClr>
                </a:solidFill>
              </a:rPr>
              <a:t>3. Asana</a:t>
            </a:r>
          </a:p>
          <a:p>
            <a:r>
              <a:rPr lang="en-US" dirty="0"/>
              <a:t>	Third limb that involves the postures 	used in yoga through view the body as a 	temple of spirit</a:t>
            </a:r>
          </a:p>
          <a:p>
            <a:r>
              <a:rPr lang="en-US" b="1" dirty="0">
                <a:solidFill>
                  <a:schemeClr val="accent1">
                    <a:lumMod val="50000"/>
                  </a:schemeClr>
                </a:solidFill>
              </a:rPr>
              <a:t>4. Pranainyama</a:t>
            </a:r>
          </a:p>
          <a:p>
            <a:r>
              <a:rPr lang="en-US" dirty="0"/>
              <a:t>	The fourth limb of yoga that 	incorporates techniques of the 	respiratory system connecting the 	breath, mind and emotions. </a:t>
            </a:r>
          </a:p>
        </p:txBody>
      </p:sp>
      <p:sp>
        <p:nvSpPr>
          <p:cNvPr id="14" name="TextBox 13">
            <a:extLst>
              <a:ext uri="{FF2B5EF4-FFF2-40B4-BE49-F238E27FC236}">
                <a16:creationId xmlns:a16="http://schemas.microsoft.com/office/drawing/2014/main" id="{992D0DCC-5A97-47CD-9093-8B39DC306AA9}"/>
              </a:ext>
            </a:extLst>
          </p:cNvPr>
          <p:cNvSpPr txBox="1"/>
          <p:nvPr/>
        </p:nvSpPr>
        <p:spPr>
          <a:xfrm>
            <a:off x="6194322" y="1449668"/>
            <a:ext cx="5021179" cy="4801314"/>
          </a:xfrm>
          <a:prstGeom prst="rect">
            <a:avLst/>
          </a:prstGeom>
          <a:noFill/>
        </p:spPr>
        <p:txBody>
          <a:bodyPr wrap="square" rtlCol="0">
            <a:spAutoFit/>
          </a:bodyPr>
          <a:lstStyle/>
          <a:p>
            <a:r>
              <a:rPr lang="en-US" b="1" dirty="0">
                <a:solidFill>
                  <a:schemeClr val="accent1">
                    <a:lumMod val="50000"/>
                  </a:schemeClr>
                </a:solidFill>
              </a:rPr>
              <a:t>5. Pratyahara</a:t>
            </a:r>
          </a:p>
          <a:p>
            <a:pPr lvl="1"/>
            <a:r>
              <a:rPr lang="en-US" dirty="0"/>
              <a:t>The fifth limb is designed to withdrawal or sensory transcendence, to escape from the external world and avoid stimuli.</a:t>
            </a:r>
          </a:p>
          <a:p>
            <a:r>
              <a:rPr lang="en-US" b="1" dirty="0">
                <a:solidFill>
                  <a:schemeClr val="accent1">
                    <a:lumMod val="50000"/>
                  </a:schemeClr>
                </a:solidFill>
              </a:rPr>
              <a:t>6. Dharana </a:t>
            </a:r>
          </a:p>
          <a:p>
            <a:r>
              <a:rPr lang="en-US" dirty="0"/>
              <a:t>	The sixth limb is to create concentration 	by 	slowing thinking and concentrating 	on a single 	object.</a:t>
            </a:r>
          </a:p>
          <a:p>
            <a:r>
              <a:rPr lang="en-US" b="1" dirty="0">
                <a:solidFill>
                  <a:schemeClr val="accent1">
                    <a:lumMod val="50000"/>
                  </a:schemeClr>
                </a:solidFill>
              </a:rPr>
              <a:t>7. Dhyana </a:t>
            </a:r>
          </a:p>
          <a:p>
            <a:r>
              <a:rPr lang="en-US" dirty="0"/>
              <a:t>	The seventh stage of ashtanga is 	uninterpreted flow of concentration, Dhyana 	meaning mediation.</a:t>
            </a:r>
          </a:p>
          <a:p>
            <a:r>
              <a:rPr lang="en-US" b="1" dirty="0">
                <a:solidFill>
                  <a:schemeClr val="accent1">
                    <a:lumMod val="50000"/>
                  </a:schemeClr>
                </a:solidFill>
              </a:rPr>
              <a:t>8. Samadhi</a:t>
            </a:r>
          </a:p>
          <a:p>
            <a:r>
              <a:rPr lang="en-US" dirty="0"/>
              <a:t>	The eight and final stage is described as a state 	of ecstasy where the yogi finds peace and 	experiences bliss with the universe and 	becoming one with it.</a:t>
            </a:r>
          </a:p>
        </p:txBody>
      </p:sp>
      <p:sp>
        <p:nvSpPr>
          <p:cNvPr id="15" name="TextBox 14">
            <a:extLst>
              <a:ext uri="{FF2B5EF4-FFF2-40B4-BE49-F238E27FC236}">
                <a16:creationId xmlns:a16="http://schemas.microsoft.com/office/drawing/2014/main" id="{8801D2F7-629A-4D6D-BE8E-F1271D6321D5}"/>
              </a:ext>
            </a:extLst>
          </p:cNvPr>
          <p:cNvSpPr txBox="1"/>
          <p:nvPr/>
        </p:nvSpPr>
        <p:spPr>
          <a:xfrm>
            <a:off x="9785714" y="5927816"/>
            <a:ext cx="1983813" cy="646331"/>
          </a:xfrm>
          <a:prstGeom prst="rect">
            <a:avLst/>
          </a:prstGeom>
          <a:noFill/>
        </p:spPr>
        <p:txBody>
          <a:bodyPr wrap="none" rtlCol="0">
            <a:spAutoFit/>
          </a:bodyPr>
          <a:lstStyle/>
          <a:p>
            <a:r>
              <a:rPr lang="en-US" dirty="0"/>
              <a:t>(Basavaraddi, 2015)</a:t>
            </a:r>
          </a:p>
          <a:p>
            <a:endParaRPr lang="en-US" dirty="0"/>
          </a:p>
        </p:txBody>
      </p:sp>
    </p:spTree>
    <p:extLst>
      <p:ext uri="{BB962C8B-B14F-4D97-AF65-F5344CB8AC3E}">
        <p14:creationId xmlns:p14="http://schemas.microsoft.com/office/powerpoint/2010/main" val="412479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A76C1-E4A3-48C2-A44F-83AEC3D80439}"/>
              </a:ext>
            </a:extLst>
          </p:cNvPr>
          <p:cNvSpPr>
            <a:spLocks noGrp="1"/>
          </p:cNvSpPr>
          <p:nvPr>
            <p:ph idx="4294967295"/>
          </p:nvPr>
        </p:nvSpPr>
        <p:spPr>
          <a:xfrm>
            <a:off x="587828" y="1428459"/>
            <a:ext cx="10814180" cy="4253884"/>
          </a:xfrm>
        </p:spPr>
        <p:txBody>
          <a:bodyPr>
            <a:normAutofit lnSpcReduction="10000"/>
          </a:bodyPr>
          <a:lstStyle/>
          <a:p>
            <a:r>
              <a:rPr lang="en-US" dirty="0"/>
              <a:t>The National Center for Complementary and Integrative Health (NCCIH) states research has suggested that yoga may be a quality of life enhancer by reducing stress, lowering heart rate and blood pressure, improving overall physical health, strength and flexibility (National Center for Complementary and Integrative Health (NCCIH), 2018)</a:t>
            </a:r>
          </a:p>
          <a:p>
            <a:pPr lvl="1"/>
            <a:r>
              <a:rPr lang="en-US" sz="2100" dirty="0"/>
              <a:t>An NCCIH study demonstrated that 90 individuals with chronic low-back pain demonstrated that after six months of yoga practice they had significantly less disability, pain and depression (NCCIH, 2018).</a:t>
            </a:r>
          </a:p>
          <a:p>
            <a:pPr lvl="1"/>
            <a:r>
              <a:rPr lang="en-US" sz="2100" dirty="0"/>
              <a:t>Another NCCIH study in 2011, compared patients using reference manuals such as a self-care book vs yoga and stretching with both yoga and stretching more effective to reduce symptoms then the self-care book (NCCIH, 2018). As well as another study of 313 adults concluded adults with chronic or recurring back pain described better function then with normal medical care (NCCIH, 2018).</a:t>
            </a:r>
          </a:p>
          <a:p>
            <a:pPr lvl="1"/>
            <a:endParaRPr lang="en-US" sz="2100" dirty="0"/>
          </a:p>
          <a:p>
            <a:pPr marL="457200" lvl="1" indent="0">
              <a:buNone/>
            </a:pPr>
            <a:endParaRPr lang="en-US" dirty="0"/>
          </a:p>
        </p:txBody>
      </p:sp>
      <p:sp>
        <p:nvSpPr>
          <p:cNvPr id="2" name="Title 1">
            <a:extLst>
              <a:ext uri="{FF2B5EF4-FFF2-40B4-BE49-F238E27FC236}">
                <a16:creationId xmlns:a16="http://schemas.microsoft.com/office/drawing/2014/main" id="{A757F77C-F31E-44D3-847C-96F54036F66B}"/>
              </a:ext>
            </a:extLst>
          </p:cNvPr>
          <p:cNvSpPr>
            <a:spLocks noGrp="1"/>
          </p:cNvSpPr>
          <p:nvPr>
            <p:ph type="title" idx="4294967295"/>
          </p:nvPr>
        </p:nvSpPr>
        <p:spPr>
          <a:xfrm>
            <a:off x="1362269" y="721405"/>
            <a:ext cx="9601200" cy="519566"/>
          </a:xfrm>
        </p:spPr>
        <p:txBody>
          <a:bodyPr>
            <a:normAutofit fontScale="90000"/>
          </a:bodyPr>
          <a:lstStyle/>
          <a:p>
            <a:r>
              <a:rPr lang="en-US" dirty="0"/>
              <a:t>Factual Data</a:t>
            </a:r>
          </a:p>
        </p:txBody>
      </p:sp>
      <p:cxnSp>
        <p:nvCxnSpPr>
          <p:cNvPr id="5" name="Straight Connector 4">
            <a:extLst>
              <a:ext uri="{FF2B5EF4-FFF2-40B4-BE49-F238E27FC236}">
                <a16:creationId xmlns:a16="http://schemas.microsoft.com/office/drawing/2014/main" id="{86D39FEC-9709-4426-BBA7-A1F993BE4FF9}"/>
              </a:ext>
            </a:extLst>
          </p:cNvPr>
          <p:cNvCxnSpPr/>
          <p:nvPr/>
        </p:nvCxnSpPr>
        <p:spPr>
          <a:xfrm>
            <a:off x="1101012" y="1428459"/>
            <a:ext cx="101237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7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4695-C4B5-4378-847E-5007B97FFDA0}"/>
              </a:ext>
            </a:extLst>
          </p:cNvPr>
          <p:cNvSpPr>
            <a:spLocks noGrp="1"/>
          </p:cNvSpPr>
          <p:nvPr>
            <p:ph type="title" idx="4294967295"/>
          </p:nvPr>
        </p:nvSpPr>
        <p:spPr>
          <a:xfrm>
            <a:off x="1166326" y="399423"/>
            <a:ext cx="9601200" cy="1303337"/>
          </a:xfrm>
        </p:spPr>
        <p:txBody>
          <a:bodyPr/>
          <a:lstStyle/>
          <a:p>
            <a:r>
              <a:rPr lang="en-US" dirty="0"/>
              <a:t>Impact on Health </a:t>
            </a:r>
          </a:p>
        </p:txBody>
      </p:sp>
      <p:sp>
        <p:nvSpPr>
          <p:cNvPr id="4" name="TextBox 3">
            <a:extLst>
              <a:ext uri="{FF2B5EF4-FFF2-40B4-BE49-F238E27FC236}">
                <a16:creationId xmlns:a16="http://schemas.microsoft.com/office/drawing/2014/main" id="{299BCE97-E639-446D-812A-91784625F8A5}"/>
              </a:ext>
            </a:extLst>
          </p:cNvPr>
          <p:cNvSpPr txBox="1"/>
          <p:nvPr/>
        </p:nvSpPr>
        <p:spPr>
          <a:xfrm>
            <a:off x="858416" y="1660849"/>
            <a:ext cx="4572000" cy="3847207"/>
          </a:xfrm>
          <a:prstGeom prst="rect">
            <a:avLst/>
          </a:prstGeom>
          <a:noFill/>
        </p:spPr>
        <p:txBody>
          <a:bodyPr wrap="square" rtlCol="0">
            <a:spAutoFit/>
          </a:bodyPr>
          <a:lstStyle/>
          <a:p>
            <a:pPr algn="ctr"/>
            <a:r>
              <a:rPr lang="en-US" sz="2400" b="1" dirty="0">
                <a:solidFill>
                  <a:schemeClr val="accent1">
                    <a:lumMod val="50000"/>
                  </a:schemeClr>
                </a:solidFill>
              </a:rPr>
              <a:t>Direct</a:t>
            </a:r>
          </a:p>
          <a:p>
            <a:pPr algn="ctr"/>
            <a:r>
              <a:rPr lang="en-US" sz="2000" dirty="0"/>
              <a:t>Today many people practice yoga because of its health benefits. Growing research supports that yoga improves physical and mental health due to the down-regulation of the hypothalamic pituitary adrenal (HPA) axis and the sympathetic nervous system (Sengupta, 2012).  The studies have shown the HPA axis responds to stress, other studies show the relaxation of yoga normalizes the autonomic nervous system (Sengupta, 2012).  </a:t>
            </a:r>
          </a:p>
        </p:txBody>
      </p:sp>
      <p:sp>
        <p:nvSpPr>
          <p:cNvPr id="5" name="TextBox 4">
            <a:extLst>
              <a:ext uri="{FF2B5EF4-FFF2-40B4-BE49-F238E27FC236}">
                <a16:creationId xmlns:a16="http://schemas.microsoft.com/office/drawing/2014/main" id="{378C9AAF-C37F-4848-8849-0B36A2AE821D}"/>
              </a:ext>
            </a:extLst>
          </p:cNvPr>
          <p:cNvSpPr txBox="1"/>
          <p:nvPr/>
        </p:nvSpPr>
        <p:spPr>
          <a:xfrm>
            <a:off x="6175539" y="1702760"/>
            <a:ext cx="4572000" cy="3293209"/>
          </a:xfrm>
          <a:prstGeom prst="rect">
            <a:avLst/>
          </a:prstGeom>
          <a:noFill/>
        </p:spPr>
        <p:txBody>
          <a:bodyPr wrap="square" rtlCol="0">
            <a:spAutoFit/>
          </a:bodyPr>
          <a:lstStyle/>
          <a:p>
            <a:pPr algn="ctr"/>
            <a:r>
              <a:rPr lang="en-US" sz="2800" b="1" dirty="0">
                <a:solidFill>
                  <a:schemeClr val="accent1">
                    <a:lumMod val="50000"/>
                  </a:schemeClr>
                </a:solidFill>
              </a:rPr>
              <a:t>Indirect</a:t>
            </a:r>
          </a:p>
          <a:p>
            <a:pPr algn="ctr"/>
            <a:r>
              <a:rPr lang="en-US" sz="2000" dirty="0"/>
              <a:t>Yoga helps to develop an inner awareness and surveys have found that those who practice yoga are more aware of their bodies and are more satisfied and less critical of their bodies (Harvard Health Publishing, 2015). Yoga has also shown to be more mindful in other areas of their lives with eating, physical and emotional behaviors. </a:t>
            </a:r>
          </a:p>
          <a:p>
            <a:pPr algn="ctr"/>
            <a:r>
              <a:rPr lang="en-US" sz="2000" dirty="0"/>
              <a:t>Harvard Health Publishing). </a:t>
            </a:r>
          </a:p>
        </p:txBody>
      </p:sp>
      <p:cxnSp>
        <p:nvCxnSpPr>
          <p:cNvPr id="8" name="Straight Connector 7">
            <a:extLst>
              <a:ext uri="{FF2B5EF4-FFF2-40B4-BE49-F238E27FC236}">
                <a16:creationId xmlns:a16="http://schemas.microsoft.com/office/drawing/2014/main" id="{6EF2CC86-5861-4D42-92D4-AA15D28D480D}"/>
              </a:ext>
            </a:extLst>
          </p:cNvPr>
          <p:cNvCxnSpPr/>
          <p:nvPr/>
        </p:nvCxnSpPr>
        <p:spPr>
          <a:xfrm>
            <a:off x="970384" y="1483567"/>
            <a:ext cx="103569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14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363B5F-0E4D-4E11-B72B-0A2A64BFDFDD}"/>
              </a:ext>
            </a:extLst>
          </p:cNvPr>
          <p:cNvSpPr txBox="1"/>
          <p:nvPr/>
        </p:nvSpPr>
        <p:spPr>
          <a:xfrm>
            <a:off x="6565643" y="1758393"/>
            <a:ext cx="4188170" cy="3785652"/>
          </a:xfrm>
          <a:prstGeom prst="rect">
            <a:avLst/>
          </a:prstGeom>
          <a:noFill/>
        </p:spPr>
        <p:txBody>
          <a:bodyPr wrap="square" rtlCol="0">
            <a:spAutoFit/>
          </a:bodyPr>
          <a:lstStyle/>
          <a:p>
            <a:pPr algn="ctr"/>
            <a:r>
              <a:rPr lang="en-US" sz="2400" b="1" dirty="0">
                <a:solidFill>
                  <a:schemeClr val="accent1">
                    <a:lumMod val="50000"/>
                  </a:schemeClr>
                </a:solidFill>
              </a:rPr>
              <a:t>Risk/Concerns</a:t>
            </a:r>
          </a:p>
          <a:p>
            <a:pPr algn="ctr"/>
            <a:r>
              <a:rPr lang="en-US" dirty="0"/>
              <a:t>Yoga is overall a safe practice, but there have been a few rare reported incidences. One incident was reported that created medical literature of risks associated with yoga practice. This case was a female practitioner who developed a thrombosis of her vertebrobasilar artery due to a intimal tear and had a subsequent stroke.(Sengupta, 2012). Her injury was due to attempting an unusual neck posture in her practice. Overall the evidence of yoga practice demonstrates a low-risk, high-yield approach. </a:t>
            </a:r>
          </a:p>
        </p:txBody>
      </p:sp>
      <p:sp>
        <p:nvSpPr>
          <p:cNvPr id="6" name="TextBox 5">
            <a:extLst>
              <a:ext uri="{FF2B5EF4-FFF2-40B4-BE49-F238E27FC236}">
                <a16:creationId xmlns:a16="http://schemas.microsoft.com/office/drawing/2014/main" id="{B62393BC-B403-4E45-8090-8F9D78427E93}"/>
              </a:ext>
            </a:extLst>
          </p:cNvPr>
          <p:cNvSpPr txBox="1"/>
          <p:nvPr/>
        </p:nvSpPr>
        <p:spPr>
          <a:xfrm>
            <a:off x="1903444" y="924468"/>
            <a:ext cx="8248261" cy="707886"/>
          </a:xfrm>
          <a:prstGeom prst="rect">
            <a:avLst/>
          </a:prstGeom>
          <a:noFill/>
        </p:spPr>
        <p:txBody>
          <a:bodyPr wrap="square" rtlCol="0">
            <a:spAutoFit/>
          </a:bodyPr>
          <a:lstStyle/>
          <a:p>
            <a:pPr algn="ctr"/>
            <a:r>
              <a:rPr lang="en-US" sz="4000" dirty="0"/>
              <a:t>Risks vs Benefits</a:t>
            </a:r>
          </a:p>
        </p:txBody>
      </p:sp>
      <p:sp>
        <p:nvSpPr>
          <p:cNvPr id="7" name="TextBox 6">
            <a:extLst>
              <a:ext uri="{FF2B5EF4-FFF2-40B4-BE49-F238E27FC236}">
                <a16:creationId xmlns:a16="http://schemas.microsoft.com/office/drawing/2014/main" id="{5A92F06A-8CD5-4CFF-AED5-697AAA9B09B9}"/>
              </a:ext>
            </a:extLst>
          </p:cNvPr>
          <p:cNvSpPr txBox="1"/>
          <p:nvPr/>
        </p:nvSpPr>
        <p:spPr>
          <a:xfrm>
            <a:off x="1293284" y="1758393"/>
            <a:ext cx="4333075" cy="4062651"/>
          </a:xfrm>
          <a:prstGeom prst="rect">
            <a:avLst/>
          </a:prstGeom>
          <a:noFill/>
        </p:spPr>
        <p:txBody>
          <a:bodyPr wrap="square" rtlCol="0">
            <a:spAutoFit/>
          </a:bodyPr>
          <a:lstStyle/>
          <a:p>
            <a:pPr algn="ctr"/>
            <a:r>
              <a:rPr lang="en-US" sz="2400" b="1" dirty="0">
                <a:solidFill>
                  <a:schemeClr val="accent1">
                    <a:lumMod val="50000"/>
                  </a:schemeClr>
                </a:solidFill>
              </a:rPr>
              <a:t>Benefits/Benefits</a:t>
            </a:r>
          </a:p>
          <a:p>
            <a:pPr algn="ctr"/>
            <a:r>
              <a:rPr lang="en-US" dirty="0"/>
              <a:t>Yoga has been a practice that incorporates mind-body exercises to enhance muscular activity and drive an internal directed force, this triggers neuromuscular mechanisms that enhance health benefits as evidenced by suppressing the sympathetic nervous system (Sengupta, 2012). It has shown to have many physical attributes including reducing stress and anxiety, improving autonomic and higher neural center function, several studies have shown physical and mental health improvement in cancer patients (Sengupta, 2012 )</a:t>
            </a:r>
          </a:p>
        </p:txBody>
      </p:sp>
      <p:cxnSp>
        <p:nvCxnSpPr>
          <p:cNvPr id="9" name="Straight Connector 8">
            <a:extLst>
              <a:ext uri="{FF2B5EF4-FFF2-40B4-BE49-F238E27FC236}">
                <a16:creationId xmlns:a16="http://schemas.microsoft.com/office/drawing/2014/main" id="{D91C7331-D7DB-44F3-8FB7-A7BDFEF49D31}"/>
              </a:ext>
            </a:extLst>
          </p:cNvPr>
          <p:cNvCxnSpPr/>
          <p:nvPr/>
        </p:nvCxnSpPr>
        <p:spPr>
          <a:xfrm>
            <a:off x="1043473" y="1758393"/>
            <a:ext cx="101050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92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DA4B4-BA9E-43A3-A5E3-B6C5AFC26D1C}"/>
              </a:ext>
            </a:extLst>
          </p:cNvPr>
          <p:cNvSpPr>
            <a:spLocks noGrp="1"/>
          </p:cNvSpPr>
          <p:nvPr>
            <p:ph type="title" idx="4294967295"/>
          </p:nvPr>
        </p:nvSpPr>
        <p:spPr>
          <a:xfrm>
            <a:off x="1454797" y="417103"/>
            <a:ext cx="9601200" cy="1303337"/>
          </a:xfrm>
        </p:spPr>
        <p:txBody>
          <a:bodyPr/>
          <a:lstStyle/>
          <a:p>
            <a:r>
              <a:rPr lang="en-US" dirty="0"/>
              <a:t>Health Promotion and Illness Prevention</a:t>
            </a:r>
          </a:p>
        </p:txBody>
      </p:sp>
      <p:sp>
        <p:nvSpPr>
          <p:cNvPr id="5" name="TextBox 4">
            <a:extLst>
              <a:ext uri="{FF2B5EF4-FFF2-40B4-BE49-F238E27FC236}">
                <a16:creationId xmlns:a16="http://schemas.microsoft.com/office/drawing/2014/main" id="{6EE743AE-B2D9-4024-922E-BAD324BB0664}"/>
              </a:ext>
            </a:extLst>
          </p:cNvPr>
          <p:cNvSpPr txBox="1"/>
          <p:nvPr/>
        </p:nvSpPr>
        <p:spPr>
          <a:xfrm>
            <a:off x="1295400" y="1347816"/>
            <a:ext cx="9919994" cy="923330"/>
          </a:xfrm>
          <a:prstGeom prst="rect">
            <a:avLst/>
          </a:prstGeom>
          <a:noFill/>
        </p:spPr>
        <p:txBody>
          <a:bodyPr wrap="square" rtlCol="0">
            <a:spAutoFit/>
          </a:bodyPr>
          <a:lstStyle/>
          <a:p>
            <a:pPr algn="ctr"/>
            <a:r>
              <a:rPr lang="en-US" dirty="0"/>
              <a:t>	Research continues to grow with complimentary medicine, and yoga remains a part of this growing trend. As described the benefits have been proven for a multitude of patients, and the risks remain proven to be low. </a:t>
            </a:r>
          </a:p>
        </p:txBody>
      </p:sp>
      <p:sp>
        <p:nvSpPr>
          <p:cNvPr id="7" name="TextBox 6">
            <a:extLst>
              <a:ext uri="{FF2B5EF4-FFF2-40B4-BE49-F238E27FC236}">
                <a16:creationId xmlns:a16="http://schemas.microsoft.com/office/drawing/2014/main" id="{B04D31C8-0A73-4688-8715-46D200496591}"/>
              </a:ext>
            </a:extLst>
          </p:cNvPr>
          <p:cNvSpPr txBox="1"/>
          <p:nvPr/>
        </p:nvSpPr>
        <p:spPr>
          <a:xfrm>
            <a:off x="976606" y="2271146"/>
            <a:ext cx="9919994" cy="923330"/>
          </a:xfrm>
          <a:prstGeom prst="rect">
            <a:avLst/>
          </a:prstGeom>
          <a:noFill/>
        </p:spPr>
        <p:txBody>
          <a:bodyPr wrap="square" rtlCol="0">
            <a:spAutoFit/>
          </a:bodyPr>
          <a:lstStyle/>
          <a:p>
            <a:r>
              <a:rPr lang="en-US" b="1" dirty="0">
                <a:solidFill>
                  <a:schemeClr val="accent1">
                    <a:lumMod val="50000"/>
                  </a:schemeClr>
                </a:solidFill>
              </a:rPr>
              <a:t>Response Plan to Concerns: </a:t>
            </a:r>
            <a:r>
              <a:rPr lang="en-US" dirty="0"/>
              <a:t>For many years there was a stigma around yoga that it was religion based, and was an actual religious practice. Yoga is not related to a particular denomination or religion, but is an practice for harmonizing the body with mind and spirit and is a tool anyone can use (Stephens, 2017).  </a:t>
            </a:r>
          </a:p>
        </p:txBody>
      </p:sp>
      <p:sp>
        <p:nvSpPr>
          <p:cNvPr id="8" name="TextBox 7">
            <a:extLst>
              <a:ext uri="{FF2B5EF4-FFF2-40B4-BE49-F238E27FC236}">
                <a16:creationId xmlns:a16="http://schemas.microsoft.com/office/drawing/2014/main" id="{072EB6FF-5C55-48CD-8D86-25FD4A3B5BF3}"/>
              </a:ext>
            </a:extLst>
          </p:cNvPr>
          <p:cNvSpPr txBox="1"/>
          <p:nvPr/>
        </p:nvSpPr>
        <p:spPr>
          <a:xfrm>
            <a:off x="976606" y="3145017"/>
            <a:ext cx="9919994" cy="1477328"/>
          </a:xfrm>
          <a:prstGeom prst="rect">
            <a:avLst/>
          </a:prstGeom>
          <a:noFill/>
        </p:spPr>
        <p:txBody>
          <a:bodyPr wrap="square" rtlCol="0">
            <a:spAutoFit/>
          </a:bodyPr>
          <a:lstStyle/>
          <a:p>
            <a:r>
              <a:rPr lang="en-US" b="1" dirty="0">
                <a:solidFill>
                  <a:schemeClr val="accent1">
                    <a:lumMod val="50000"/>
                  </a:schemeClr>
                </a:solidFill>
              </a:rPr>
              <a:t>Interventions/Recommendations: </a:t>
            </a:r>
            <a:r>
              <a:rPr lang="en-US" dirty="0"/>
              <a:t>New and growing trends include prescriptions for medical yoga to help prevent, cure and ameliorate diseases(Stephens, 2017). These prescriptions include different aspects of the yoga practice: breathing, postures, meditation, and self-reflection (Stephens, 2017). The growing recommendation is for providers to add yoga to their current medical regimen, and not to substitute yoga for their appropriate medication.   </a:t>
            </a:r>
          </a:p>
        </p:txBody>
      </p:sp>
      <p:sp>
        <p:nvSpPr>
          <p:cNvPr id="9" name="TextBox 8">
            <a:extLst>
              <a:ext uri="{FF2B5EF4-FFF2-40B4-BE49-F238E27FC236}">
                <a16:creationId xmlns:a16="http://schemas.microsoft.com/office/drawing/2014/main" id="{20312316-840F-4BB0-8881-807441387EEB}"/>
              </a:ext>
            </a:extLst>
          </p:cNvPr>
          <p:cNvSpPr txBox="1"/>
          <p:nvPr/>
        </p:nvSpPr>
        <p:spPr>
          <a:xfrm>
            <a:off x="976606" y="4622345"/>
            <a:ext cx="9919994" cy="1200329"/>
          </a:xfrm>
          <a:prstGeom prst="rect">
            <a:avLst/>
          </a:prstGeom>
          <a:noFill/>
        </p:spPr>
        <p:txBody>
          <a:bodyPr wrap="square" rtlCol="0">
            <a:spAutoFit/>
          </a:bodyPr>
          <a:lstStyle/>
          <a:p>
            <a:r>
              <a:rPr lang="en-US" b="1" dirty="0">
                <a:solidFill>
                  <a:schemeClr val="accent1">
                    <a:lumMod val="50000"/>
                  </a:schemeClr>
                </a:solidFill>
              </a:rPr>
              <a:t>Policy Changes/Roles: </a:t>
            </a:r>
            <a:r>
              <a:rPr lang="en-US" dirty="0"/>
              <a:t>As health care professionals we have to recognize all aspects of patients care. Incorporating yoga into a patients medical practice should be considered to help aide in their care. Adding policies to incorporate yoga, as well as health care professionals educating patients on other options to their current treatment. </a:t>
            </a:r>
          </a:p>
        </p:txBody>
      </p:sp>
    </p:spTree>
    <p:extLst>
      <p:ext uri="{BB962C8B-B14F-4D97-AF65-F5344CB8AC3E}">
        <p14:creationId xmlns:p14="http://schemas.microsoft.com/office/powerpoint/2010/main" val="401541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E3A2-5C5F-46B9-8225-95C48F49C0B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810A1A0-3491-4578-83E6-128A0540BF85}"/>
              </a:ext>
            </a:extLst>
          </p:cNvPr>
          <p:cNvSpPr>
            <a:spLocks noGrp="1"/>
          </p:cNvSpPr>
          <p:nvPr>
            <p:ph idx="1"/>
          </p:nvPr>
        </p:nvSpPr>
        <p:spPr/>
        <p:txBody>
          <a:bodyPr>
            <a:normAutofit fontScale="70000" lnSpcReduction="20000"/>
          </a:bodyPr>
          <a:lstStyle/>
          <a:p>
            <a:r>
              <a:rPr lang="en-US" dirty="0"/>
              <a:t>Harvard Health Publishing. (2015). Yoga – Benefits Beyond the Mat - Harvard Health. Retrieved from https://www.health.harvard.edu/staying-healthy/yoga-benefits-beyond-the-mat </a:t>
            </a:r>
          </a:p>
          <a:p>
            <a:r>
              <a:rPr lang="en-US" dirty="0"/>
              <a:t>National Center for Complementary and Integrative Health. (2018, September 25). Yoga: In Depth. Retrieved from https://nccih.nih.gov/health/yoga/introduction.htm</a:t>
            </a:r>
          </a:p>
          <a:p>
            <a:r>
              <a:rPr lang="en-US" dirty="0"/>
              <a:t>Sengupta, P. (2012). Health Impacts of Yoga and Pranayama: A State-of-the-Art Review. </a:t>
            </a:r>
            <a:r>
              <a:rPr lang="en-US" i="1" dirty="0"/>
              <a:t>International Journal of Preventive Medicine</a:t>
            </a:r>
            <a:r>
              <a:rPr lang="en-US" dirty="0"/>
              <a:t>, </a:t>
            </a:r>
            <a:r>
              <a:rPr lang="en-US" i="1" dirty="0"/>
              <a:t>3</a:t>
            </a:r>
            <a:r>
              <a:rPr lang="en-US" dirty="0"/>
              <a:t>(7), 444–458.</a:t>
            </a:r>
          </a:p>
          <a:p>
            <a:r>
              <a:rPr lang="en-US" dirty="0"/>
              <a:t>Stephens, I. (2017). Medical Yoga Therapy. </a:t>
            </a:r>
            <a:r>
              <a:rPr lang="en-US" i="1" dirty="0"/>
              <a:t>Children</a:t>
            </a:r>
            <a:r>
              <a:rPr lang="en-US" dirty="0"/>
              <a:t>, </a:t>
            </a:r>
            <a:r>
              <a:rPr lang="en-US" i="1" dirty="0"/>
              <a:t>4</a:t>
            </a:r>
            <a:r>
              <a:rPr lang="en-US" dirty="0"/>
              <a:t>(2), 12. http://doi.org/10.3390/children4020012</a:t>
            </a:r>
          </a:p>
          <a:p>
            <a:r>
              <a:rPr lang="en-US" dirty="0"/>
              <a:t>The Secrets of Yoga. (2018). A History Lesson in Yoga - The Secrets of Yoga. Retrieved from https://www.thesecretsofyoga.com/yoga-articles/history-lesson-in-yoga.html </a:t>
            </a:r>
          </a:p>
          <a:p>
            <a:r>
              <a:rPr lang="en-US" dirty="0"/>
              <a:t>Yglesias, D. (2017). The History of Yoga - Where Did Yoga Come From? Retrieved from https://www.aurawellnesscenter.com/2010/12/17/the-history-of-yoga-where-did-yoga-come-from/</a:t>
            </a:r>
          </a:p>
          <a:p>
            <a:endParaRPr lang="en-US" b="1" dirty="0"/>
          </a:p>
        </p:txBody>
      </p:sp>
    </p:spTree>
    <p:extLst>
      <p:ext uri="{BB962C8B-B14F-4D97-AF65-F5344CB8AC3E}">
        <p14:creationId xmlns:p14="http://schemas.microsoft.com/office/powerpoint/2010/main" val="3434936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1771</TotalTime>
  <Words>1392</Words>
  <Application>Microsoft Office PowerPoint</Application>
  <PresentationFormat>Widescreen</PresentationFormat>
  <Paragraphs>72</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Yoga</vt:lpstr>
      <vt:lpstr>Yoga</vt:lpstr>
      <vt:lpstr>PowerPoint Presentation</vt:lpstr>
      <vt:lpstr>Eight Components of Yoga Practice</vt:lpstr>
      <vt:lpstr>Factual Data</vt:lpstr>
      <vt:lpstr>Impact on Health </vt:lpstr>
      <vt:lpstr>PowerPoint Presentation</vt:lpstr>
      <vt:lpstr>Health Promotion and Illness Prevention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Introduction/Background</dc:title>
  <dc:creator>Sarah Fulton</dc:creator>
  <cp:lastModifiedBy>Fulton,Sarah</cp:lastModifiedBy>
  <cp:revision>30</cp:revision>
  <dcterms:created xsi:type="dcterms:W3CDTF">2018-10-03T15:00:14Z</dcterms:created>
  <dcterms:modified xsi:type="dcterms:W3CDTF">2021-05-11T19:28:15Z</dcterms:modified>
</cp:coreProperties>
</file>